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0" r:id="rId2"/>
    <p:sldId id="265" r:id="rId3"/>
    <p:sldId id="259" r:id="rId4"/>
    <p:sldId id="261" r:id="rId5"/>
    <p:sldId id="262" r:id="rId6"/>
    <p:sldId id="264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3F3"/>
    <a:srgbClr val="23A6DF"/>
    <a:srgbClr val="00CCD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94"/>
    <p:restoredTop sz="70373"/>
  </p:normalViewPr>
  <p:slideViewPr>
    <p:cSldViewPr snapToGrid="0" snapToObjects="1">
      <p:cViewPr>
        <p:scale>
          <a:sx n="100" d="100"/>
          <a:sy n="100" d="100"/>
        </p:scale>
        <p:origin x="576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D07CF-363C-044E-8A07-27416C5C1DB9}" type="datetimeFigureOut">
              <a:rPr lang="en-US" smtClean="0"/>
              <a:t>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CE3C8-CF6A-4649-BE02-EF2FD068E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4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opaedia.org/articles/t1-weighted-image" TargetMode="External"/><Relationship Id="rId4" Type="http://schemas.openxmlformats.org/officeDocument/2006/relationships/hyperlink" Target="https://radiopaedia.org/articles/contrast-enhanced-mr-angiography" TargetMode="External"/><Relationship Id="rId5" Type="http://schemas.openxmlformats.org/officeDocument/2006/relationships/hyperlink" Target="https://en.wikipedia.org/wiki/MR_angiography" TargetMode="External"/><Relationship Id="rId6" Type="http://schemas.openxmlformats.org/officeDocument/2006/relationships/hyperlink" Target="https://en.wikipedia.org/wiki/Blood%E2%80%93brain_barri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84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www.math.ucla.edu</a:t>
            </a:r>
            <a:r>
              <a:rPr lang="en-US" dirty="0" smtClean="0"/>
              <a:t>/~</a:t>
            </a:r>
            <a:r>
              <a:rPr lang="en-US" dirty="0" err="1" smtClean="0"/>
              <a:t>lvese</a:t>
            </a:r>
            <a:r>
              <a:rPr lang="en-US" dirty="0" smtClean="0"/>
              <a:t>/PAPERS/IEEEIP2001.pdf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80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Galiomas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 24.7% of all primary brain tumors and 74.6% of all malignant tumors.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more than 100 histologically distinct types of primary brain and central nervous system tumors.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their unpredictable appearance and shape, segmenting brain tumors from multi-modal imaging data is one of the most challenging tasks in medical image analysis.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Post-Gadolinium T1 scan: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Gadolinium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metallic element (atomic number 64) that can be chelated into paramagnetic agents that are injected intravenously during MR imaging.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gadolinium ion is useful as an MRI agent because it has seven unpaired electrons, which is the greatest number of unpaired electron spins possible for an atom.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molecules shorten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spin-lattice relaxation time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(T1) of voxels in which they are present.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T1-weighted images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have a brighter signal. This can have a number of utilities: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 of focal lesions, e.g.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abscess, metastasis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imaging of vessels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MR angiography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characterization of liver lesions, based on enhancement characteristics, e.g. hepatoma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haemangioma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Blood vessels and pathologies with high vascularity appear bright on T1 weighted post gadolinium images.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Gadolinium contrast agents are the most commonly used for enhancement of vessels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R angiography"/>
              </a:rPr>
              <a:t>MR angiography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for brain tumor enhancement associated with the degradation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lood–brain barrier"/>
              </a:rPr>
              <a:t>blood–brain barrier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One GD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atom can relax million water molecules in a second. GD is a paramagnetic material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Flair scan: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FLAIR: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fluid-attenuated inversion-recovery MRI: bright signal of the CSF (cerebrospinal fluid) is suppressed which allows a better detection of small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hyperintense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lesions.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FLAIR, the signal from fluid is nullified by using a long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 echo time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long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 time.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nversion recovery sequence with a long inversion time (TI) of 2000-2500 is used for fluid suppression. This sequence is commonly used in the brain and spinal cord where the lesions are normally covered by bright cerebrospinal fluid (CSF) signals. A long inversion time suppresses the high CSF signal and improve the visualization of small periventricular and spinal cord lesions.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4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</a:t>
            </a:r>
            <a:r>
              <a:rPr lang="en-US" dirty="0" err="1" smtClean="0"/>
              <a:t>separtion</a:t>
            </a:r>
            <a:r>
              <a:rPr lang="en-US" baseline="0" dirty="0" smtClean="0"/>
              <a:t> stages per modality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tried several experiments with GMM.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9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tried several experiments with GMM.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CE3C8-CF6A-4649-BE02-EF2FD068ED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25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הומצאה</a:t>
            </a:r>
            <a:r>
              <a:rPr lang="he-I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על ידי </a:t>
            </a:r>
            <a:r>
              <a:rPr lang="he-I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נובויוקי</a:t>
            </a:r>
            <a:r>
              <a:rPr lang="he-I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אוטסו</a:t>
            </a:r>
            <a:endParaRPr lang="he-I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e-I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בכמה בינים השתמשנו?!</a:t>
            </a:r>
            <a:r>
              <a:rPr lang="he-I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=GuqBJ4W7_58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81907-8573-4F87-B240-6D799B7BD37F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2496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81907-8573-4F87-B240-6D799B7BD37F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513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8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5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7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0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7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06275-4AEB-6D43-9BB4-C19029A715C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7C94A-AAA5-0D4E-8CD4-DB61E7201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150.png"/><Relationship Id="rId7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0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png"/><Relationship Id="rId8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3892" y="1057682"/>
            <a:ext cx="7016169" cy="175146"/>
          </a:xfrm>
        </p:spPr>
        <p:txBody>
          <a:bodyPr>
            <a:noAutofit/>
          </a:bodyPr>
          <a:lstStyle/>
          <a:p>
            <a:r>
              <a:rPr lang="en-US" sz="4800" dirty="0" smtClean="0"/>
              <a:t>Brain tumor segmentation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38850"/>
            <a:ext cx="12192000" cy="419150"/>
            <a:chOff x="0" y="6438849"/>
            <a:chExt cx="12192000" cy="419150"/>
          </a:xfrm>
        </p:grpSpPr>
        <p:sp>
          <p:nvSpPr>
            <p:cNvPr id="5" name="Rectangle 4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186738" y="7272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74850" y="1472020"/>
            <a:ext cx="7253287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60650" y="1647165"/>
            <a:ext cx="5614988" cy="569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Roy Hirsch, Ori </a:t>
            </a:r>
            <a:r>
              <a:rPr lang="en-US" sz="3200" dirty="0" err="1" smtClean="0"/>
              <a:t>Chayoot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2" r="15370" b="4583"/>
          <a:stretch/>
        </p:blipFill>
        <p:spPr>
          <a:xfrm>
            <a:off x="3992400" y="2533097"/>
            <a:ext cx="2951487" cy="36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-316348" y="-15626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Otsu’s Method –Flair results  </a:t>
            </a:r>
            <a:endParaRPr lang="he-IL" sz="3600" dirty="0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426" y="1798197"/>
            <a:ext cx="5221574" cy="3389707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3854" y="1606776"/>
            <a:ext cx="5865697" cy="4267249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 rotWithShape="1">
          <a:blip r:embed="rId4"/>
          <a:srcRect l="30044" t="2263" r="32778" b="9971"/>
          <a:stretch/>
        </p:blipFill>
        <p:spPr>
          <a:xfrm>
            <a:off x="3523684" y="1701074"/>
            <a:ext cx="3562916" cy="3656739"/>
          </a:xfrm>
          <a:prstGeom prst="rect">
            <a:avLst/>
          </a:prstGeom>
        </p:spPr>
      </p:pic>
      <p:cxnSp>
        <p:nvCxnSpPr>
          <p:cNvPr id="13" name="Straight Connector 27"/>
          <p:cNvCxnSpPr/>
          <p:nvPr/>
        </p:nvCxnSpPr>
        <p:spPr>
          <a:xfrm flipV="1">
            <a:off x="3523684" y="3481967"/>
            <a:ext cx="469946" cy="11083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8" name="Rectangle 7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49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729574" y="41056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Otsu’s Method - results  </a:t>
            </a:r>
            <a:endParaRPr lang="he-IL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-1016860" y="1716513"/>
            <a:ext cx="14225720" cy="3720271"/>
            <a:chOff x="-970874" y="2120510"/>
            <a:chExt cx="14225720" cy="3720271"/>
          </a:xfrm>
        </p:grpSpPr>
        <p:pic>
          <p:nvPicPr>
            <p:cNvPr id="13" name="תמונה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0874" y="2151384"/>
              <a:ext cx="5142068" cy="3409962"/>
            </a:xfrm>
            <a:prstGeom prst="rect">
              <a:avLst/>
            </a:prstGeom>
          </p:spPr>
        </p:pic>
        <p:pic>
          <p:nvPicPr>
            <p:cNvPr id="14" name="תמונה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744" y="2120510"/>
              <a:ext cx="5483064" cy="3487577"/>
            </a:xfrm>
            <a:prstGeom prst="rect">
              <a:avLst/>
            </a:prstGeom>
          </p:spPr>
        </p:pic>
        <p:pic>
          <p:nvPicPr>
            <p:cNvPr id="15" name="תמונה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7114" y="2120510"/>
              <a:ext cx="5069872" cy="3585584"/>
            </a:xfrm>
            <a:prstGeom prst="rect">
              <a:avLst/>
            </a:prstGeom>
          </p:spPr>
        </p:pic>
        <p:pic>
          <p:nvPicPr>
            <p:cNvPr id="16" name="תמונה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9496" y="2151178"/>
              <a:ext cx="5765350" cy="35034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505503" y="4917451"/>
              <a:ext cx="3177915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i="1" dirty="0" smtClean="0"/>
                <a:t>Dice Score = 0.74</a:t>
              </a:r>
            </a:p>
            <a:p>
              <a:pPr algn="l"/>
              <a:r>
                <a:rPr lang="en-US" i="1" dirty="0" smtClean="0"/>
                <a:t>Sensitivity=0.61</a:t>
              </a:r>
            </a:p>
            <a:p>
              <a:pPr algn="l"/>
              <a:r>
                <a:rPr lang="en-US" i="1" dirty="0" err="1" smtClean="0"/>
                <a:t>Specificty</a:t>
              </a:r>
              <a:r>
                <a:rPr lang="en-US" i="1" dirty="0" smtClean="0"/>
                <a:t>=0.9994</a:t>
              </a:r>
              <a:endParaRPr lang="he-IL" i="1" dirty="0"/>
            </a:p>
          </p:txBody>
        </p:sp>
        <p:sp>
          <p:nvSpPr>
            <p:cNvPr id="18" name="Freeform 28"/>
            <p:cNvSpPr/>
            <p:nvPr/>
          </p:nvSpPr>
          <p:spPr>
            <a:xfrm>
              <a:off x="2636871" y="3657600"/>
              <a:ext cx="3174874" cy="1539714"/>
            </a:xfrm>
            <a:custGeom>
              <a:avLst/>
              <a:gdLst>
                <a:gd name="connsiteX0" fmla="*/ 0 w 4267200"/>
                <a:gd name="connsiteY0" fmla="*/ 143435 h 1398494"/>
                <a:gd name="connsiteX1" fmla="*/ 717177 w 4267200"/>
                <a:gd name="connsiteY1" fmla="*/ 143435 h 1398494"/>
                <a:gd name="connsiteX2" fmla="*/ 717177 w 4267200"/>
                <a:gd name="connsiteY2" fmla="*/ 1398494 h 1398494"/>
                <a:gd name="connsiteX3" fmla="*/ 4267200 w 4267200"/>
                <a:gd name="connsiteY3" fmla="*/ 1398494 h 1398494"/>
                <a:gd name="connsiteX4" fmla="*/ 4267200 w 4267200"/>
                <a:gd name="connsiteY4" fmla="*/ 0 h 139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398494">
                  <a:moveTo>
                    <a:pt x="0" y="143435"/>
                  </a:moveTo>
                  <a:lnTo>
                    <a:pt x="717177" y="143435"/>
                  </a:lnTo>
                  <a:lnTo>
                    <a:pt x="717177" y="1398494"/>
                  </a:lnTo>
                  <a:lnTo>
                    <a:pt x="4267200" y="1398494"/>
                  </a:lnTo>
                  <a:lnTo>
                    <a:pt x="42672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54520" y="3298156"/>
              <a:ext cx="464031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AND</a:t>
              </a:r>
              <a:endParaRPr lang="en-US" sz="1400" dirty="0" smtClean="0"/>
            </a:p>
          </p:txBody>
        </p:sp>
        <p:cxnSp>
          <p:nvCxnSpPr>
            <p:cNvPr id="23" name="Straight Connector 27"/>
            <p:cNvCxnSpPr/>
            <p:nvPr/>
          </p:nvCxnSpPr>
          <p:spPr>
            <a:xfrm>
              <a:off x="5302299" y="3451645"/>
              <a:ext cx="276576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7"/>
            <p:cNvCxnSpPr/>
            <p:nvPr/>
          </p:nvCxnSpPr>
          <p:spPr>
            <a:xfrm>
              <a:off x="6099495" y="3451645"/>
              <a:ext cx="276576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7"/>
          <p:cNvCxnSpPr/>
          <p:nvPr/>
        </p:nvCxnSpPr>
        <p:spPr>
          <a:xfrm>
            <a:off x="8485429" y="3488031"/>
            <a:ext cx="27657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21" name="Rectangle 20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9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858186" y="24705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Level Set- introduction</a:t>
            </a:r>
            <a:endParaRPr lang="he-IL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-145218" y="1498131"/>
                <a:ext cx="12426846" cy="80688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,∅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limLoc m:val="undOvr"/>
                          <m:ctrlPr>
                            <a:rPr lang="en-US" sz="15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5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(∅</m:t>
                          </m:r>
                          <m:d>
                            <m:dPr>
                              <m:ctrlPr>
                                <a:rPr lang="en-US" sz="15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ctrlPr>
                                <a:rPr lang="he-IL" sz="15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  <m:d>
                                    <m:dPr>
                                      <m:ctrlPr>
                                        <a:rPr lang="en-US" sz="15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𝑑𝑥𝑑𝑦𝑑𝑧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lang="en-US" sz="15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5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  <m:d>
                                    <m:dPr>
                                      <m:ctrlPr>
                                        <a:rPr lang="en-US" sz="15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5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500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𝑑𝑥𝑑𝑦𝑑𝑧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limLoc m:val="undOvr"/>
                              <m:ctrlPr>
                                <a:rPr lang="en-US" sz="15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5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(∅</m:t>
                              </m:r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5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e-IL" sz="15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500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𝑑𝑥𝑑𝑦𝑑𝑧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he-IL" sz="15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218" y="1498131"/>
                <a:ext cx="12426846" cy="806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-302614" y="3404551"/>
                <a:ext cx="6370819" cy="71468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614" y="3404551"/>
                <a:ext cx="6370819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94404" y="2827986"/>
            <a:ext cx="39632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dirty="0"/>
              <a:t> Euler–Lagrange </a:t>
            </a:r>
            <a:r>
              <a:rPr lang="en-US" sz="2400" dirty="0" smtClean="0"/>
              <a:t>equation :</a:t>
            </a:r>
            <a:endParaRPr lang="he-IL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94404" y="4569388"/>
                <a:ext cx="5786203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libri" charset="0"/>
                        <a:ea typeface="Calibri" charset="0"/>
                        <a:cs typeface="Calibri" charset="0"/>
                      </a:rPr>
                      <m:t>∆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𝑇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,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𝑁𝑢𝑚𝑏𝑒𝑟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𝑜𝑓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𝑖𝑡𝑡𝑒𝑟𝑎𝑡𝑖𝑜𝑛𝑠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,</m:t>
                    </m:r>
                    <m:r>
                      <a:rPr lang="en-US" sz="2400" b="0" i="0" smtClean="0">
                        <a:latin typeface="Calibri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μ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(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𝑠𝑚𝑜𝑜𝑡h𝑛𝑒𝑠𝑠</m:t>
                    </m:r>
                    <m:r>
                      <a:rPr lang="en-US" sz="2400" b="0" i="1" smtClean="0">
                        <a:latin typeface="Calibri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endParaRPr lang="he-IL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04" y="4569388"/>
                <a:ext cx="5786203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686" t="-13971" r="-8535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מלבן 8"/>
          <p:cNvSpPr/>
          <p:nvPr/>
        </p:nvSpPr>
        <p:spPr>
          <a:xfrm>
            <a:off x="8424469" y="3732551"/>
            <a:ext cx="3222885" cy="25333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צורה חופשית 9"/>
          <p:cNvSpPr/>
          <p:nvPr/>
        </p:nvSpPr>
        <p:spPr>
          <a:xfrm>
            <a:off x="8934135" y="4254104"/>
            <a:ext cx="2203554" cy="1289154"/>
          </a:xfrm>
          <a:custGeom>
            <a:avLst/>
            <a:gdLst>
              <a:gd name="connsiteX0" fmla="*/ 689547 w 2203554"/>
              <a:gd name="connsiteY0" fmla="*/ 89941 h 1289154"/>
              <a:gd name="connsiteX1" fmla="*/ 689547 w 2203554"/>
              <a:gd name="connsiteY1" fmla="*/ 89941 h 1289154"/>
              <a:gd name="connsiteX2" fmla="*/ 629587 w 2203554"/>
              <a:gd name="connsiteY2" fmla="*/ 209863 h 1289154"/>
              <a:gd name="connsiteX3" fmla="*/ 599606 w 2203554"/>
              <a:gd name="connsiteY3" fmla="*/ 239843 h 1289154"/>
              <a:gd name="connsiteX4" fmla="*/ 584616 w 2203554"/>
              <a:gd name="connsiteY4" fmla="*/ 284814 h 1289154"/>
              <a:gd name="connsiteX5" fmla="*/ 494675 w 2203554"/>
              <a:gd name="connsiteY5" fmla="*/ 329784 h 1289154"/>
              <a:gd name="connsiteX6" fmla="*/ 434715 w 2203554"/>
              <a:gd name="connsiteY6" fmla="*/ 359764 h 1289154"/>
              <a:gd name="connsiteX7" fmla="*/ 344774 w 2203554"/>
              <a:gd name="connsiteY7" fmla="*/ 419725 h 1289154"/>
              <a:gd name="connsiteX8" fmla="*/ 299803 w 2203554"/>
              <a:gd name="connsiteY8" fmla="*/ 449705 h 1289154"/>
              <a:gd name="connsiteX9" fmla="*/ 149901 w 2203554"/>
              <a:gd name="connsiteY9" fmla="*/ 479686 h 1289154"/>
              <a:gd name="connsiteX10" fmla="*/ 59960 w 2203554"/>
              <a:gd name="connsiteY10" fmla="*/ 554636 h 1289154"/>
              <a:gd name="connsiteX11" fmla="*/ 29980 w 2203554"/>
              <a:gd name="connsiteY11" fmla="*/ 644577 h 1289154"/>
              <a:gd name="connsiteX12" fmla="*/ 0 w 2203554"/>
              <a:gd name="connsiteY12" fmla="*/ 749509 h 1289154"/>
              <a:gd name="connsiteX13" fmla="*/ 14990 w 2203554"/>
              <a:gd name="connsiteY13" fmla="*/ 1184223 h 1289154"/>
              <a:gd name="connsiteX14" fmla="*/ 74951 w 2203554"/>
              <a:gd name="connsiteY14" fmla="*/ 1259174 h 1289154"/>
              <a:gd name="connsiteX15" fmla="*/ 194872 w 2203554"/>
              <a:gd name="connsiteY15" fmla="*/ 1274164 h 1289154"/>
              <a:gd name="connsiteX16" fmla="*/ 254833 w 2203554"/>
              <a:gd name="connsiteY16" fmla="*/ 1289154 h 1289154"/>
              <a:gd name="connsiteX17" fmla="*/ 494675 w 2203554"/>
              <a:gd name="connsiteY17" fmla="*/ 1274164 h 1289154"/>
              <a:gd name="connsiteX18" fmla="*/ 524656 w 2203554"/>
              <a:gd name="connsiteY18" fmla="*/ 1244184 h 1289154"/>
              <a:gd name="connsiteX19" fmla="*/ 569626 w 2203554"/>
              <a:gd name="connsiteY19" fmla="*/ 1214204 h 1289154"/>
              <a:gd name="connsiteX20" fmla="*/ 644577 w 2203554"/>
              <a:gd name="connsiteY20" fmla="*/ 1154243 h 1289154"/>
              <a:gd name="connsiteX21" fmla="*/ 734518 w 2203554"/>
              <a:gd name="connsiteY21" fmla="*/ 1094282 h 1289154"/>
              <a:gd name="connsiteX22" fmla="*/ 839449 w 2203554"/>
              <a:gd name="connsiteY22" fmla="*/ 1064302 h 1289154"/>
              <a:gd name="connsiteX23" fmla="*/ 884419 w 2203554"/>
              <a:gd name="connsiteY23" fmla="*/ 1034322 h 1289154"/>
              <a:gd name="connsiteX24" fmla="*/ 1064301 w 2203554"/>
              <a:gd name="connsiteY24" fmla="*/ 1004341 h 1289154"/>
              <a:gd name="connsiteX25" fmla="*/ 1199213 w 2203554"/>
              <a:gd name="connsiteY25" fmla="*/ 1019332 h 1289154"/>
              <a:gd name="connsiteX26" fmla="*/ 1259174 w 2203554"/>
              <a:gd name="connsiteY26" fmla="*/ 1034322 h 1289154"/>
              <a:gd name="connsiteX27" fmla="*/ 1349115 w 2203554"/>
              <a:gd name="connsiteY27" fmla="*/ 1049312 h 1289154"/>
              <a:gd name="connsiteX28" fmla="*/ 1723869 w 2203554"/>
              <a:gd name="connsiteY28" fmla="*/ 1079292 h 1289154"/>
              <a:gd name="connsiteX29" fmla="*/ 1963711 w 2203554"/>
              <a:gd name="connsiteY29" fmla="*/ 1064302 h 1289154"/>
              <a:gd name="connsiteX30" fmla="*/ 2083633 w 2203554"/>
              <a:gd name="connsiteY30" fmla="*/ 974361 h 1289154"/>
              <a:gd name="connsiteX31" fmla="*/ 2098623 w 2203554"/>
              <a:gd name="connsiteY31" fmla="*/ 914400 h 1289154"/>
              <a:gd name="connsiteX32" fmla="*/ 2158583 w 2203554"/>
              <a:gd name="connsiteY32" fmla="*/ 824459 h 1289154"/>
              <a:gd name="connsiteX33" fmla="*/ 2203554 w 2203554"/>
              <a:gd name="connsiteY33" fmla="*/ 689548 h 1289154"/>
              <a:gd name="connsiteX34" fmla="*/ 2188564 w 2203554"/>
              <a:gd name="connsiteY34" fmla="*/ 569627 h 1289154"/>
              <a:gd name="connsiteX35" fmla="*/ 2113613 w 2203554"/>
              <a:gd name="connsiteY35" fmla="*/ 509666 h 1289154"/>
              <a:gd name="connsiteX36" fmla="*/ 2068642 w 2203554"/>
              <a:gd name="connsiteY36" fmla="*/ 464695 h 1289154"/>
              <a:gd name="connsiteX37" fmla="*/ 2023672 w 2203554"/>
              <a:gd name="connsiteY37" fmla="*/ 449705 h 1289154"/>
              <a:gd name="connsiteX38" fmla="*/ 1888760 w 2203554"/>
              <a:gd name="connsiteY38" fmla="*/ 374754 h 1289154"/>
              <a:gd name="connsiteX39" fmla="*/ 1798819 w 2203554"/>
              <a:gd name="connsiteY39" fmla="*/ 389745 h 1289154"/>
              <a:gd name="connsiteX40" fmla="*/ 1678898 w 2203554"/>
              <a:gd name="connsiteY40" fmla="*/ 434715 h 1289154"/>
              <a:gd name="connsiteX41" fmla="*/ 1633928 w 2203554"/>
              <a:gd name="connsiteY41" fmla="*/ 449705 h 1289154"/>
              <a:gd name="connsiteX42" fmla="*/ 1588957 w 2203554"/>
              <a:gd name="connsiteY42" fmla="*/ 479686 h 1289154"/>
              <a:gd name="connsiteX43" fmla="*/ 1304144 w 2203554"/>
              <a:gd name="connsiteY43" fmla="*/ 479686 h 1289154"/>
              <a:gd name="connsiteX44" fmla="*/ 1244183 w 2203554"/>
              <a:gd name="connsiteY44" fmla="*/ 389745 h 1289154"/>
              <a:gd name="connsiteX45" fmla="*/ 1199213 w 2203554"/>
              <a:gd name="connsiteY45" fmla="*/ 344774 h 1289154"/>
              <a:gd name="connsiteX46" fmla="*/ 1184223 w 2203554"/>
              <a:gd name="connsiteY46" fmla="*/ 299804 h 1289154"/>
              <a:gd name="connsiteX47" fmla="*/ 1154242 w 2203554"/>
              <a:gd name="connsiteY47" fmla="*/ 269823 h 1289154"/>
              <a:gd name="connsiteX48" fmla="*/ 1124262 w 2203554"/>
              <a:gd name="connsiteY48" fmla="*/ 224853 h 1289154"/>
              <a:gd name="connsiteX49" fmla="*/ 1079292 w 2203554"/>
              <a:gd name="connsiteY49" fmla="*/ 119922 h 1289154"/>
              <a:gd name="connsiteX50" fmla="*/ 1034321 w 2203554"/>
              <a:gd name="connsiteY50" fmla="*/ 89941 h 1289154"/>
              <a:gd name="connsiteX51" fmla="*/ 989351 w 2203554"/>
              <a:gd name="connsiteY51" fmla="*/ 44971 h 1289154"/>
              <a:gd name="connsiteX52" fmla="*/ 899410 w 2203554"/>
              <a:gd name="connsiteY52" fmla="*/ 14991 h 1289154"/>
              <a:gd name="connsiteX53" fmla="*/ 854439 w 2203554"/>
              <a:gd name="connsiteY53" fmla="*/ 0 h 1289154"/>
              <a:gd name="connsiteX54" fmla="*/ 719528 w 2203554"/>
              <a:gd name="connsiteY54" fmla="*/ 44971 h 1289154"/>
              <a:gd name="connsiteX55" fmla="*/ 689547 w 2203554"/>
              <a:gd name="connsiteY55" fmla="*/ 89941 h 1289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03554" h="1289154">
                <a:moveTo>
                  <a:pt x="689547" y="89941"/>
                </a:moveTo>
                <a:lnTo>
                  <a:pt x="689547" y="89941"/>
                </a:lnTo>
                <a:cubicBezTo>
                  <a:pt x="669560" y="129915"/>
                  <a:pt x="652581" y="171540"/>
                  <a:pt x="629587" y="209863"/>
                </a:cubicBezTo>
                <a:cubicBezTo>
                  <a:pt x="622316" y="221982"/>
                  <a:pt x="606877" y="227724"/>
                  <a:pt x="599606" y="239843"/>
                </a:cubicBezTo>
                <a:cubicBezTo>
                  <a:pt x="591476" y="253392"/>
                  <a:pt x="594487" y="272475"/>
                  <a:pt x="584616" y="284814"/>
                </a:cubicBezTo>
                <a:cubicBezTo>
                  <a:pt x="559566" y="316126"/>
                  <a:pt x="527734" y="315616"/>
                  <a:pt x="494675" y="329784"/>
                </a:cubicBezTo>
                <a:cubicBezTo>
                  <a:pt x="474136" y="338586"/>
                  <a:pt x="454702" y="349771"/>
                  <a:pt x="434715" y="359764"/>
                </a:cubicBezTo>
                <a:cubicBezTo>
                  <a:pt x="382020" y="438806"/>
                  <a:pt x="435119" y="381006"/>
                  <a:pt x="344774" y="419725"/>
                </a:cubicBezTo>
                <a:cubicBezTo>
                  <a:pt x="328215" y="426822"/>
                  <a:pt x="316362" y="442608"/>
                  <a:pt x="299803" y="449705"/>
                </a:cubicBezTo>
                <a:cubicBezTo>
                  <a:pt x="271345" y="461901"/>
                  <a:pt x="170187" y="476305"/>
                  <a:pt x="149901" y="479686"/>
                </a:cubicBezTo>
                <a:cubicBezTo>
                  <a:pt x="121912" y="498345"/>
                  <a:pt x="76933" y="524085"/>
                  <a:pt x="59960" y="554636"/>
                </a:cubicBezTo>
                <a:cubicBezTo>
                  <a:pt x="44613" y="582261"/>
                  <a:pt x="39973" y="614597"/>
                  <a:pt x="29980" y="644577"/>
                </a:cubicBezTo>
                <a:cubicBezTo>
                  <a:pt x="8476" y="709091"/>
                  <a:pt x="18822" y="674221"/>
                  <a:pt x="0" y="749509"/>
                </a:cubicBezTo>
                <a:cubicBezTo>
                  <a:pt x="4997" y="894414"/>
                  <a:pt x="5946" y="1039515"/>
                  <a:pt x="14990" y="1184223"/>
                </a:cubicBezTo>
                <a:cubicBezTo>
                  <a:pt x="17301" y="1221194"/>
                  <a:pt x="37785" y="1249038"/>
                  <a:pt x="74951" y="1259174"/>
                </a:cubicBezTo>
                <a:cubicBezTo>
                  <a:pt x="113816" y="1269773"/>
                  <a:pt x="155135" y="1267541"/>
                  <a:pt x="194872" y="1274164"/>
                </a:cubicBezTo>
                <a:cubicBezTo>
                  <a:pt x="215194" y="1277551"/>
                  <a:pt x="234846" y="1284157"/>
                  <a:pt x="254833" y="1289154"/>
                </a:cubicBezTo>
                <a:cubicBezTo>
                  <a:pt x="334780" y="1284157"/>
                  <a:pt x="415662" y="1287333"/>
                  <a:pt x="494675" y="1274164"/>
                </a:cubicBezTo>
                <a:cubicBezTo>
                  <a:pt x="508616" y="1271841"/>
                  <a:pt x="513620" y="1253013"/>
                  <a:pt x="524656" y="1244184"/>
                </a:cubicBezTo>
                <a:cubicBezTo>
                  <a:pt x="538724" y="1232930"/>
                  <a:pt x="554636" y="1224197"/>
                  <a:pt x="569626" y="1214204"/>
                </a:cubicBezTo>
                <a:cubicBezTo>
                  <a:pt x="625021" y="1131110"/>
                  <a:pt x="567912" y="1196835"/>
                  <a:pt x="644577" y="1154243"/>
                </a:cubicBezTo>
                <a:cubicBezTo>
                  <a:pt x="676075" y="1136744"/>
                  <a:pt x="700335" y="1105676"/>
                  <a:pt x="734518" y="1094282"/>
                </a:cubicBezTo>
                <a:cubicBezTo>
                  <a:pt x="799033" y="1072777"/>
                  <a:pt x="764159" y="1083124"/>
                  <a:pt x="839449" y="1064302"/>
                </a:cubicBezTo>
                <a:cubicBezTo>
                  <a:pt x="854439" y="1054309"/>
                  <a:pt x="868305" y="1042379"/>
                  <a:pt x="884419" y="1034322"/>
                </a:cubicBezTo>
                <a:cubicBezTo>
                  <a:pt x="934644" y="1009210"/>
                  <a:pt x="1021559" y="1009090"/>
                  <a:pt x="1064301" y="1004341"/>
                </a:cubicBezTo>
                <a:cubicBezTo>
                  <a:pt x="1109272" y="1009338"/>
                  <a:pt x="1154492" y="1012452"/>
                  <a:pt x="1199213" y="1019332"/>
                </a:cubicBezTo>
                <a:cubicBezTo>
                  <a:pt x="1219576" y="1022465"/>
                  <a:pt x="1238972" y="1030282"/>
                  <a:pt x="1259174" y="1034322"/>
                </a:cubicBezTo>
                <a:cubicBezTo>
                  <a:pt x="1288978" y="1040283"/>
                  <a:pt x="1318988" y="1045295"/>
                  <a:pt x="1349115" y="1049312"/>
                </a:cubicBezTo>
                <a:cubicBezTo>
                  <a:pt x="1496339" y="1068942"/>
                  <a:pt x="1558014" y="1068926"/>
                  <a:pt x="1723869" y="1079292"/>
                </a:cubicBezTo>
                <a:cubicBezTo>
                  <a:pt x="1803816" y="1074295"/>
                  <a:pt x="1885600" y="1082055"/>
                  <a:pt x="1963711" y="1064302"/>
                </a:cubicBezTo>
                <a:cubicBezTo>
                  <a:pt x="2007579" y="1054332"/>
                  <a:pt x="2050857" y="1007136"/>
                  <a:pt x="2083633" y="974361"/>
                </a:cubicBezTo>
                <a:cubicBezTo>
                  <a:pt x="2088630" y="954374"/>
                  <a:pt x="2089410" y="932827"/>
                  <a:pt x="2098623" y="914400"/>
                </a:cubicBezTo>
                <a:cubicBezTo>
                  <a:pt x="2114737" y="882172"/>
                  <a:pt x="2145201" y="857913"/>
                  <a:pt x="2158583" y="824459"/>
                </a:cubicBezTo>
                <a:cubicBezTo>
                  <a:pt x="2196216" y="730381"/>
                  <a:pt x="2182038" y="775614"/>
                  <a:pt x="2203554" y="689548"/>
                </a:cubicBezTo>
                <a:cubicBezTo>
                  <a:pt x="2198557" y="649574"/>
                  <a:pt x="2200140" y="608213"/>
                  <a:pt x="2188564" y="569627"/>
                </a:cubicBezTo>
                <a:cubicBezTo>
                  <a:pt x="2182749" y="550244"/>
                  <a:pt x="2123299" y="517738"/>
                  <a:pt x="2113613" y="509666"/>
                </a:cubicBezTo>
                <a:cubicBezTo>
                  <a:pt x="2097327" y="496094"/>
                  <a:pt x="2086281" y="476454"/>
                  <a:pt x="2068642" y="464695"/>
                </a:cubicBezTo>
                <a:cubicBezTo>
                  <a:pt x="2055495" y="455930"/>
                  <a:pt x="2037484" y="457379"/>
                  <a:pt x="2023672" y="449705"/>
                </a:cubicBezTo>
                <a:cubicBezTo>
                  <a:pt x="1869036" y="363797"/>
                  <a:pt x="1990519" y="408675"/>
                  <a:pt x="1888760" y="374754"/>
                </a:cubicBezTo>
                <a:cubicBezTo>
                  <a:pt x="1858780" y="379751"/>
                  <a:pt x="1828489" y="383151"/>
                  <a:pt x="1798819" y="389745"/>
                </a:cubicBezTo>
                <a:cubicBezTo>
                  <a:pt x="1770981" y="395931"/>
                  <a:pt x="1695872" y="428350"/>
                  <a:pt x="1678898" y="434715"/>
                </a:cubicBezTo>
                <a:cubicBezTo>
                  <a:pt x="1664103" y="440263"/>
                  <a:pt x="1648918" y="444708"/>
                  <a:pt x="1633928" y="449705"/>
                </a:cubicBezTo>
                <a:cubicBezTo>
                  <a:pt x="1618938" y="459699"/>
                  <a:pt x="1606435" y="475316"/>
                  <a:pt x="1588957" y="479686"/>
                </a:cubicBezTo>
                <a:cubicBezTo>
                  <a:pt x="1477480" y="507556"/>
                  <a:pt x="1417670" y="491038"/>
                  <a:pt x="1304144" y="479686"/>
                </a:cubicBezTo>
                <a:cubicBezTo>
                  <a:pt x="1223924" y="399464"/>
                  <a:pt x="1334937" y="516800"/>
                  <a:pt x="1244183" y="389745"/>
                </a:cubicBezTo>
                <a:cubicBezTo>
                  <a:pt x="1231861" y="372494"/>
                  <a:pt x="1214203" y="359764"/>
                  <a:pt x="1199213" y="344774"/>
                </a:cubicBezTo>
                <a:cubicBezTo>
                  <a:pt x="1194216" y="329784"/>
                  <a:pt x="1192353" y="313353"/>
                  <a:pt x="1184223" y="299804"/>
                </a:cubicBezTo>
                <a:cubicBezTo>
                  <a:pt x="1176951" y="287685"/>
                  <a:pt x="1163071" y="280859"/>
                  <a:pt x="1154242" y="269823"/>
                </a:cubicBezTo>
                <a:cubicBezTo>
                  <a:pt x="1142988" y="255755"/>
                  <a:pt x="1134255" y="239843"/>
                  <a:pt x="1124262" y="224853"/>
                </a:cubicBezTo>
                <a:cubicBezTo>
                  <a:pt x="1112795" y="178982"/>
                  <a:pt x="1113799" y="154429"/>
                  <a:pt x="1079292" y="119922"/>
                </a:cubicBezTo>
                <a:cubicBezTo>
                  <a:pt x="1066553" y="107183"/>
                  <a:pt x="1048161" y="101475"/>
                  <a:pt x="1034321" y="89941"/>
                </a:cubicBezTo>
                <a:cubicBezTo>
                  <a:pt x="1018035" y="76370"/>
                  <a:pt x="1007882" y="55266"/>
                  <a:pt x="989351" y="44971"/>
                </a:cubicBezTo>
                <a:cubicBezTo>
                  <a:pt x="961726" y="29624"/>
                  <a:pt x="929390" y="24984"/>
                  <a:pt x="899410" y="14991"/>
                </a:cubicBezTo>
                <a:lnTo>
                  <a:pt x="854439" y="0"/>
                </a:lnTo>
                <a:cubicBezTo>
                  <a:pt x="823912" y="5088"/>
                  <a:pt x="744037" y="5757"/>
                  <a:pt x="719528" y="44971"/>
                </a:cubicBezTo>
                <a:cubicBezTo>
                  <a:pt x="702779" y="71770"/>
                  <a:pt x="694544" y="82446"/>
                  <a:pt x="689547" y="8994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001592" y="4691921"/>
                <a:ext cx="1648918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592" y="4691921"/>
                <a:ext cx="164891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102181" y="4013727"/>
                <a:ext cx="1648918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  <m:r>
                        <a:rPr lang="he-IL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a:rPr lang="he-IL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181" y="4013727"/>
                <a:ext cx="164891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4" name="Rectangle 13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04411" y="6005119"/>
            <a:ext cx="6323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Active Contours Without Edges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Chan and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Vese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IEEE, 2001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370351" y="34569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Level Set- results</a:t>
            </a:r>
            <a:endParaRPr lang="he-IL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86589" y="1073235"/>
            <a:ext cx="12180776" cy="4595060"/>
            <a:chOff x="315176" y="1130385"/>
            <a:chExt cx="12180776" cy="4595060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 rotWithShape="1">
            <a:blip r:embed="rId2"/>
            <a:srcRect l="25560" t="2" r="29301" b="19528"/>
            <a:stretch/>
          </p:blipFill>
          <p:spPr>
            <a:xfrm>
              <a:off x="446537" y="1566785"/>
              <a:ext cx="2897032" cy="3312331"/>
            </a:xfrm>
            <a:prstGeom prst="rect">
              <a:avLst/>
            </a:prstGeom>
          </p:spPr>
        </p:pic>
        <p:pic>
          <p:nvPicPr>
            <p:cNvPr id="6" name="Picture 1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157" y="1547283"/>
              <a:ext cx="5075795" cy="4125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9030089" y="4879116"/>
              <a:ext cx="185593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i="1" dirty="0" smtClean="0"/>
                <a:t>Dice=0.7854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5176" y="1171951"/>
              <a:ext cx="3848401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Mask </a:t>
              </a:r>
              <a:r>
                <a:rPr lang="en-US" sz="2000" dirty="0" smtClean="0"/>
                <a:t>generated </a:t>
              </a:r>
              <a:r>
                <a:rPr lang="en-US" sz="2000" dirty="0"/>
                <a:t>by </a:t>
              </a:r>
              <a:r>
                <a:rPr lang="en-US" sz="2000" dirty="0"/>
                <a:t>Otsu’s</a:t>
              </a:r>
              <a:r>
                <a:rPr lang="en-US" sz="2000" dirty="0"/>
                <a:t> method</a:t>
              </a:r>
              <a:endParaRPr lang="he-I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54708" y="1130385"/>
              <a:ext cx="36576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 smtClean="0"/>
                <a:t>Five iterations of level </a:t>
              </a:r>
              <a:r>
                <a:rPr lang="en-US" sz="2000" dirty="0" smtClean="0"/>
                <a:t>set</a:t>
              </a:r>
              <a:endParaRPr lang="he-IL" sz="2000" dirty="0"/>
            </a:p>
          </p:txBody>
        </p:sp>
        <p:cxnSp>
          <p:nvCxnSpPr>
            <p:cNvPr id="13" name="Straight Connector 27"/>
            <p:cNvCxnSpPr/>
            <p:nvPr/>
          </p:nvCxnSpPr>
          <p:spPr>
            <a:xfrm flipV="1">
              <a:off x="3571756" y="3396825"/>
              <a:ext cx="469946" cy="110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27"/>
            <p:cNvCxnSpPr/>
            <p:nvPr/>
          </p:nvCxnSpPr>
          <p:spPr>
            <a:xfrm>
              <a:off x="7655953" y="3407908"/>
              <a:ext cx="559888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756" y="1564071"/>
              <a:ext cx="4353729" cy="4161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884432" y="1148845"/>
              <a:ext cx="36576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Cleaned</a:t>
              </a:r>
              <a:r>
                <a:rPr lang="en-US" sz="2000" dirty="0"/>
                <a:t> mask</a:t>
              </a:r>
              <a:endParaRPr lang="he-IL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4" name="Rectangle 13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74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215898" y="26030"/>
            <a:ext cx="6362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Level Set- </a:t>
            </a:r>
            <a:r>
              <a:rPr lang="en-US" sz="3600" dirty="0" smtClean="0"/>
              <a:t>Contrast </a:t>
            </a:r>
            <a:r>
              <a:rPr lang="en-US" sz="3600" dirty="0" smtClean="0"/>
              <a:t>Adjustment</a:t>
            </a:r>
            <a:endParaRPr lang="he-IL" sz="3600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1150771"/>
            <a:ext cx="6359614" cy="47597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4164" y="2578896"/>
                <a:ext cx="5255222" cy="203478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he-IL" sz="28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he-IL" sz="28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he-IL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64" y="2578896"/>
                <a:ext cx="5255222" cy="20347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8" name="Rectangle 7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3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835905" y="2137758"/>
            <a:ext cx="1588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 smtClean="0"/>
              <a:t>Dice = 86.43</a:t>
            </a:r>
            <a:endParaRPr lang="he-IL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35905" y="4960629"/>
            <a:ext cx="1588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 smtClean="0"/>
              <a:t>Dice = 91.83</a:t>
            </a:r>
            <a:endParaRPr lang="he-IL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-756037" y="745043"/>
            <a:ext cx="8386421" cy="6425404"/>
            <a:chOff x="-756037" y="745043"/>
            <a:chExt cx="8386421" cy="6425404"/>
          </a:xfrm>
        </p:grpSpPr>
        <p:pic>
          <p:nvPicPr>
            <p:cNvPr id="6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4757" y="745043"/>
              <a:ext cx="3951703" cy="3524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1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945" y="745043"/>
              <a:ext cx="4497439" cy="3524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תמונה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56037" y="3524556"/>
              <a:ext cx="4714261" cy="3645891"/>
            </a:xfrm>
            <a:prstGeom prst="rect">
              <a:avLst/>
            </a:prstGeom>
          </p:spPr>
        </p:pic>
        <p:pic>
          <p:nvPicPr>
            <p:cNvPr id="9" name="Picture 17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945" y="3524556"/>
              <a:ext cx="4497439" cy="35240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27"/>
            <p:cNvCxnSpPr/>
            <p:nvPr/>
          </p:nvCxnSpPr>
          <p:spPr>
            <a:xfrm>
              <a:off x="3132945" y="2282174"/>
              <a:ext cx="444001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27"/>
            <p:cNvCxnSpPr/>
            <p:nvPr/>
          </p:nvCxnSpPr>
          <p:spPr>
            <a:xfrm>
              <a:off x="3132945" y="5145295"/>
              <a:ext cx="444001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7" name="Rectangle 16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מלבן 3"/>
          <p:cNvSpPr/>
          <p:nvPr/>
        </p:nvSpPr>
        <p:spPr>
          <a:xfrm>
            <a:off x="-368298" y="38730"/>
            <a:ext cx="6743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Level Set- </a:t>
            </a:r>
            <a:r>
              <a:rPr lang="en-US" sz="3600" dirty="0" smtClean="0"/>
              <a:t>Contrast </a:t>
            </a:r>
            <a:r>
              <a:rPr lang="en-US" sz="3600" dirty="0" smtClean="0"/>
              <a:t>Adjustment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7695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" y="550883"/>
            <a:ext cx="3976103" cy="382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247" y="3452638"/>
            <a:ext cx="5486400" cy="378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47" y="550883"/>
            <a:ext cx="4512041" cy="382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751" y="3452637"/>
            <a:ext cx="6400800" cy="37826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974171" y="2049511"/>
            <a:ext cx="1588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Dice=0.7854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01601" y="5018593"/>
            <a:ext cx="1588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Dice=0.8416</a:t>
            </a:r>
            <a:endParaRPr lang="en-US" i="1" dirty="0"/>
          </a:p>
        </p:txBody>
      </p:sp>
      <p:cxnSp>
        <p:nvCxnSpPr>
          <p:cNvPr id="11" name="Straight Connector 27"/>
          <p:cNvCxnSpPr/>
          <p:nvPr/>
        </p:nvCxnSpPr>
        <p:spPr>
          <a:xfrm>
            <a:off x="3703604" y="2505013"/>
            <a:ext cx="43368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27"/>
          <p:cNvCxnSpPr/>
          <p:nvPr/>
        </p:nvCxnSpPr>
        <p:spPr>
          <a:xfrm>
            <a:off x="3684169" y="5203259"/>
            <a:ext cx="433681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3" name="Rectangle 12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מלבן 3"/>
          <p:cNvSpPr/>
          <p:nvPr/>
        </p:nvSpPr>
        <p:spPr>
          <a:xfrm>
            <a:off x="-63498" y="13330"/>
            <a:ext cx="5981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Level Set- </a:t>
            </a:r>
            <a:r>
              <a:rPr lang="en-US" sz="3600" dirty="0" smtClean="0"/>
              <a:t>Contrast </a:t>
            </a:r>
            <a:r>
              <a:rPr lang="en-US" sz="3600" dirty="0" smtClean="0"/>
              <a:t>Adjustment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196987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340065" y="18535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Hyper parameters summery</a:t>
            </a:r>
            <a:endParaRPr lang="he-IL" sz="3600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97" y="1499715"/>
            <a:ext cx="4946753" cy="3702284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51" y="1450519"/>
            <a:ext cx="5012485" cy="3751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6055" y="910612"/>
            <a:ext cx="302811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smtClean="0"/>
              <a:t>Alpha </a:t>
            </a:r>
          </a:p>
          <a:p>
            <a:pPr algn="ctr"/>
            <a:r>
              <a:rPr lang="en-US" b="1" dirty="0" smtClean="0"/>
              <a:t>(contrast adjustment factor)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180361" y="910612"/>
                <a:ext cx="2038663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en-US" b="1" i="0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 (</m:t>
                      </m:r>
                      <m:r>
                        <a:rPr lang="en-US" b="1" i="0" smtClean="0">
                          <a:latin typeface="Cambria Math" charset="0"/>
                        </a:rPr>
                        <m:t>𝐭𝐢𝐦𝐞</m:t>
                      </m:r>
                      <m:r>
                        <a:rPr lang="en-US" b="1" i="0" smtClean="0">
                          <a:latin typeface="Cambria Math" charset="0"/>
                        </a:rPr>
                        <m:t> </m:t>
                      </m:r>
                      <m:r>
                        <a:rPr lang="en-US" b="1" i="0" smtClean="0">
                          <a:latin typeface="Cambria Math" charset="0"/>
                        </a:rPr>
                        <m:t>𝐬𝐭𝐞𝐩</m:t>
                      </m:r>
                      <m:r>
                        <a:rPr lang="en-US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he-IL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61" y="910612"/>
                <a:ext cx="2038663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11321" b="-7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40783" y="5497259"/>
            <a:ext cx="20386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Max Dice =0.7431 (3)</a:t>
            </a:r>
            <a:endParaRPr lang="he-IL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180361" y="5460960"/>
            <a:ext cx="20386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Max Dice =0.7558 (5)</a:t>
            </a:r>
            <a:endParaRPr lang="he-IL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3" name="Rectangle 12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4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35" y="1437566"/>
            <a:ext cx="5076897" cy="3799688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54" y="1437566"/>
            <a:ext cx="5076897" cy="3799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3593" y="957721"/>
            <a:ext cx="203866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Iterations number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07443" y="957721"/>
            <a:ext cx="203866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/>
              <a:t>Smoothness </a:t>
            </a:r>
            <a:r>
              <a:rPr lang="en-US" b="1" dirty="0" smtClean="0"/>
              <a:t>factor</a:t>
            </a:r>
            <a:endParaRPr lang="he-IL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96387" y="5607170"/>
            <a:ext cx="20386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Max Dice =0.743 (5)</a:t>
            </a:r>
            <a:endParaRPr lang="he-IL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707443" y="5607170"/>
            <a:ext cx="20386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i="1" dirty="0" smtClean="0"/>
              <a:t>Max Dice = 0.7551 (1.2)</a:t>
            </a:r>
            <a:endParaRPr lang="he-IL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2" name="Rectangle 11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מלבן 3"/>
          <p:cNvSpPr/>
          <p:nvPr/>
        </p:nvSpPr>
        <p:spPr>
          <a:xfrm>
            <a:off x="-340065" y="18535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Hyper parameters summery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5662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687586"/>
              </p:ext>
            </p:extLst>
          </p:nvPr>
        </p:nvGraphicFramePr>
        <p:xfrm>
          <a:off x="89938" y="2767525"/>
          <a:ext cx="12027112" cy="2142569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46687"/>
                <a:gridCol w="552419"/>
                <a:gridCol w="540955"/>
                <a:gridCol w="546687"/>
                <a:gridCol w="546687"/>
                <a:gridCol w="546687"/>
                <a:gridCol w="546687"/>
                <a:gridCol w="437339"/>
                <a:gridCol w="462581"/>
                <a:gridCol w="740139"/>
              </a:tblGrid>
              <a:tr h="569626">
                <a:tc>
                  <a:txBody>
                    <a:bodyPr/>
                    <a:lstStyle/>
                    <a:p>
                      <a:pPr rtl="1"/>
                      <a:r>
                        <a:rPr lang="en-US" sz="1400" b="1" dirty="0" smtClean="0"/>
                        <a:t>AVG</a:t>
                      </a:r>
                      <a:endParaRPr lang="he-IL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20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18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17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16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15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14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13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12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11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10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8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7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6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5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4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3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2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smtClean="0"/>
                        <a:t>1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200" dirty="0" smtClean="0"/>
                        <a:t>Sample</a:t>
                      </a:r>
                      <a:r>
                        <a:rPr lang="en-US" sz="1200" baseline="0" dirty="0" smtClean="0"/>
                        <a:t> number</a:t>
                      </a:r>
                      <a:endParaRPr lang="he-IL" sz="1200" dirty="0"/>
                    </a:p>
                  </a:txBody>
                  <a:tcPr/>
                </a:tc>
              </a:tr>
              <a:tr h="524314">
                <a:tc>
                  <a:txBody>
                    <a:bodyPr/>
                    <a:lstStyle/>
                    <a:p>
                      <a:pPr rtl="1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76</a:t>
                      </a:r>
                      <a:endParaRPr lang="he-IL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93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88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89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46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59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91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83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83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68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66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86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88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 smtClean="0"/>
                        <a:t>Dice %</a:t>
                      </a:r>
                      <a:endParaRPr lang="he-IL" sz="1400" b="1" dirty="0"/>
                    </a:p>
                  </a:txBody>
                  <a:tcPr/>
                </a:tc>
              </a:tr>
              <a:tr h="524315">
                <a:tc>
                  <a:txBody>
                    <a:bodyPr/>
                    <a:lstStyle/>
                    <a:p>
                      <a:pPr rtl="1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he-IL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88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63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90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91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70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57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2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79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85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70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94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51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86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87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91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dirty="0" smtClean="0"/>
                        <a:t>77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 smtClean="0"/>
                        <a:t>Sens %</a:t>
                      </a:r>
                      <a:endParaRPr lang="he-IL" sz="1400" b="1" dirty="0"/>
                    </a:p>
                  </a:txBody>
                  <a:tcPr/>
                </a:tc>
              </a:tr>
              <a:tr h="524314">
                <a:tc>
                  <a:txBody>
                    <a:bodyPr/>
                    <a:lstStyle/>
                    <a:p>
                      <a:pPr rtl="1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he-IL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endParaRPr lang="he-I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b="1" dirty="0" smtClean="0"/>
                        <a:t>Spec %</a:t>
                      </a:r>
                      <a:endParaRPr lang="he-IL" sz="1400" b="1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9938" y="943566"/>
                <a:ext cx="5091662" cy="15696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2400" dirty="0" smtClean="0"/>
                  <a:t>Level set parameters</a:t>
                </a:r>
                <a:r>
                  <a:rPr lang="en-US" sz="2400" dirty="0" smtClean="0"/>
                  <a:t>:</a:t>
                </a:r>
              </a:p>
              <a:p>
                <a:pPr marL="342900" indent="-342900" algn="l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342900" indent="-342900" algn="l">
                  <a:buFont typeface="Arial" charset="0"/>
                  <a:buChar char="•"/>
                </a:pPr>
                <a:r>
                  <a:rPr lang="en-US" sz="2400" dirty="0" smtClean="0"/>
                  <a:t>Smoothness factor </a:t>
                </a:r>
                <a:r>
                  <a:rPr lang="en-US" sz="2400" dirty="0" smtClean="0"/>
                  <a:t>= 1.2</a:t>
                </a:r>
              </a:p>
              <a:p>
                <a:pPr marL="342900" indent="-342900" algn="l">
                  <a:buFont typeface="Arial" charset="0"/>
                  <a:buChar char="•"/>
                </a:pPr>
                <a:r>
                  <a:rPr lang="en-US" sz="2400" dirty="0" smtClean="0"/>
                  <a:t>Iterations number </a:t>
                </a:r>
                <a:r>
                  <a:rPr lang="en-US" sz="2400" dirty="0" smtClean="0"/>
                  <a:t>= 5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8" y="943566"/>
                <a:ext cx="5091662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916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מלבן 6"/>
          <p:cNvSpPr/>
          <p:nvPr/>
        </p:nvSpPr>
        <p:spPr>
          <a:xfrm>
            <a:off x="-512665" y="7974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Summery of all the results</a:t>
            </a:r>
            <a:endParaRPr lang="he-IL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762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96583"/>
            <a:ext cx="10515600" cy="5698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866856"/>
            <a:ext cx="10515600" cy="5242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Galioma</a:t>
            </a:r>
            <a:r>
              <a:rPr lang="en-US" sz="2400" dirty="0" smtClean="0"/>
              <a:t> brain tumor: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most frequent primary brain tumors in </a:t>
            </a:r>
            <a:r>
              <a:rPr lang="en-US" sz="2400" dirty="0" smtClean="0"/>
              <a:t>adults</a:t>
            </a:r>
          </a:p>
          <a:p>
            <a:r>
              <a:rPr lang="en-US" sz="2400" dirty="0" smtClean="0"/>
              <a:t>Originated </a:t>
            </a:r>
            <a:r>
              <a:rPr lang="en-US" sz="2400" dirty="0"/>
              <a:t>from the Glial </a:t>
            </a:r>
            <a:r>
              <a:rPr lang="en-US" sz="2400" dirty="0" smtClean="0"/>
              <a:t>cells</a:t>
            </a:r>
          </a:p>
          <a:p>
            <a:r>
              <a:rPr lang="en-US" sz="2400" dirty="0" smtClean="0"/>
              <a:t>Divided </a:t>
            </a:r>
            <a:r>
              <a:rPr lang="en-US" sz="2400" dirty="0"/>
              <a:t>into Low </a:t>
            </a:r>
            <a:r>
              <a:rPr lang="en-US" sz="2400" dirty="0" smtClean="0"/>
              <a:t>Grade </a:t>
            </a:r>
            <a:r>
              <a:rPr lang="en-US" sz="2400" dirty="0"/>
              <a:t>(LGG) and High </a:t>
            </a:r>
            <a:r>
              <a:rPr lang="en-US" sz="2400" dirty="0" smtClean="0"/>
              <a:t>Grade </a:t>
            </a:r>
            <a:r>
              <a:rPr lang="en-US" sz="2400" dirty="0"/>
              <a:t>(HGG)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MR imaging for tumor detection:</a:t>
            </a:r>
          </a:p>
          <a:p>
            <a:r>
              <a:rPr lang="en-US" sz="2400" dirty="0" smtClean="0"/>
              <a:t>Used for prediction and evolution before and during treatment</a:t>
            </a:r>
          </a:p>
          <a:p>
            <a:r>
              <a:rPr lang="en-US" sz="2400" dirty="0" smtClean="0"/>
              <a:t>Diverse in </a:t>
            </a:r>
            <a:r>
              <a:rPr lang="en-US" sz="2400" dirty="0"/>
              <a:t>terms of size</a:t>
            </a:r>
            <a:r>
              <a:rPr lang="en-US" sz="2400" dirty="0" smtClean="0"/>
              <a:t>, shape, extension </a:t>
            </a:r>
            <a:r>
              <a:rPr lang="en-US" sz="2400" dirty="0"/>
              <a:t>and </a:t>
            </a:r>
            <a:r>
              <a:rPr lang="en-US" sz="2400" dirty="0" smtClean="0"/>
              <a:t>localization</a:t>
            </a:r>
          </a:p>
          <a:p>
            <a:r>
              <a:rPr lang="en-US" sz="2400" dirty="0" smtClean="0"/>
              <a:t>Diverse MRI modalities are used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Project’s goal: </a:t>
            </a:r>
          </a:p>
          <a:p>
            <a:pPr marL="0" indent="0">
              <a:buNone/>
            </a:pPr>
            <a:r>
              <a:rPr lang="en-US" sz="2400" dirty="0" smtClean="0"/>
              <a:t>Segmentation of HGG whole tumor region from multi-modal MRI scans.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5" name="Rectangle 4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186738" y="7272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>
            <a:off x="-812801" y="12700"/>
            <a:ext cx="41984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Conclusions</a:t>
            </a:r>
            <a:endParaRPr lang="he-IL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37610" y="1035734"/>
            <a:ext cx="97715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0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  Robust segmentation method</a:t>
            </a:r>
          </a:p>
          <a:p>
            <a:pPr marL="320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  Doesn’t require training time and data. </a:t>
            </a:r>
          </a:p>
          <a:p>
            <a:pPr marL="320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  Short calculation time. About 60 sec per image (CPU time).</a:t>
            </a:r>
          </a:p>
          <a:p>
            <a:pPr marL="320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13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>
            <a:off x="3390370" y="3013502"/>
            <a:ext cx="54112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Thank you !</a:t>
            </a:r>
            <a:endParaRPr lang="he-IL" sz="48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438850"/>
            <a:ext cx="12192000" cy="419150"/>
            <a:chOff x="0" y="6438849"/>
            <a:chExt cx="12192000" cy="419150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0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76421"/>
            <a:ext cx="10515600" cy="5698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856886"/>
            <a:ext cx="10515600" cy="524201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BRATS dataset (2012):</a:t>
            </a:r>
          </a:p>
          <a:p>
            <a:r>
              <a:rPr lang="en-US" sz="2400" dirty="0" smtClean="0"/>
              <a:t>Global challenge for brain tumor segmentation</a:t>
            </a:r>
          </a:p>
          <a:p>
            <a:r>
              <a:rPr lang="en-US" sz="2400" dirty="0" smtClean="0"/>
              <a:t>20 HGG and 10 LGG MR multimodal images (T1, T2, T1g, FLAIR)</a:t>
            </a:r>
          </a:p>
          <a:p>
            <a:r>
              <a:rPr lang="en-US" sz="2400" dirty="0" smtClean="0"/>
              <a:t>The images are co-registered and skull stripped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225" t="28300" r="7550" b="34405"/>
          <a:stretch/>
        </p:blipFill>
        <p:spPr>
          <a:xfrm>
            <a:off x="1081805" y="2843214"/>
            <a:ext cx="10028390" cy="304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1805" y="5771764"/>
            <a:ext cx="1906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HG-001, slice: 80</a:t>
            </a:r>
            <a:endParaRPr lang="en-US" sz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3" name="Rectangle 12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6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96584"/>
            <a:ext cx="10515600" cy="5698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85" y="934948"/>
            <a:ext cx="10515600" cy="524201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BRATS </a:t>
            </a:r>
            <a:r>
              <a:rPr lang="en-US" sz="2400" dirty="0"/>
              <a:t>dataset (2012):</a:t>
            </a:r>
            <a:endParaRPr lang="en-US" sz="2400" dirty="0" smtClean="0"/>
          </a:p>
          <a:p>
            <a:r>
              <a:rPr lang="en-US" sz="2400" dirty="0" smtClean="0"/>
              <a:t>Ground true manual segmentation:</a:t>
            </a:r>
          </a:p>
          <a:p>
            <a:pPr lvl="1"/>
            <a:r>
              <a:rPr lang="en-US" sz="2000" dirty="0" smtClean="0"/>
              <a:t>(0) Background</a:t>
            </a:r>
          </a:p>
          <a:p>
            <a:pPr lvl="1"/>
            <a:r>
              <a:rPr lang="en-US" sz="2000" dirty="0" smtClean="0"/>
              <a:t>(1 - green) Necrotic </a:t>
            </a:r>
            <a:r>
              <a:rPr lang="en-US" sz="2000" dirty="0"/>
              <a:t>center and fluid </a:t>
            </a:r>
            <a:r>
              <a:rPr lang="en-US" sz="2000" dirty="0" smtClean="0"/>
              <a:t>collections</a:t>
            </a:r>
          </a:p>
          <a:p>
            <a:pPr lvl="1"/>
            <a:r>
              <a:rPr lang="en-US" sz="2000" dirty="0"/>
              <a:t>(</a:t>
            </a:r>
            <a:r>
              <a:rPr lang="en-US" sz="2000" dirty="0" smtClean="0"/>
              <a:t>2 - </a:t>
            </a:r>
            <a:r>
              <a:rPr lang="en-US" sz="2000" dirty="0"/>
              <a:t>yellow</a:t>
            </a:r>
            <a:r>
              <a:rPr lang="en-US" sz="2000" dirty="0" smtClean="0"/>
              <a:t>) Edema</a:t>
            </a:r>
          </a:p>
          <a:p>
            <a:pPr lvl="1"/>
            <a:r>
              <a:rPr lang="en-US" sz="2000" dirty="0"/>
              <a:t>(</a:t>
            </a:r>
            <a:r>
              <a:rPr lang="en-US" sz="2000" dirty="0" smtClean="0"/>
              <a:t>3 - </a:t>
            </a:r>
            <a:r>
              <a:rPr lang="en-US" sz="2000" dirty="0"/>
              <a:t>brown</a:t>
            </a:r>
            <a:r>
              <a:rPr lang="en-US" sz="2000" dirty="0" smtClean="0"/>
              <a:t>) </a:t>
            </a:r>
            <a:r>
              <a:rPr lang="en-US" sz="2000" dirty="0" smtClean="0"/>
              <a:t>Non-enhancing </a:t>
            </a:r>
            <a:r>
              <a:rPr lang="en-US" sz="2000" dirty="0" smtClean="0"/>
              <a:t>tumor</a:t>
            </a:r>
          </a:p>
          <a:p>
            <a:pPr lvl="1"/>
            <a:r>
              <a:rPr lang="en-US" sz="2000" dirty="0"/>
              <a:t>(</a:t>
            </a:r>
            <a:r>
              <a:rPr lang="en-US" sz="2000" dirty="0" smtClean="0"/>
              <a:t>4 - </a:t>
            </a:r>
            <a:r>
              <a:rPr lang="en-US" sz="2000" dirty="0"/>
              <a:t>blue</a:t>
            </a:r>
            <a:r>
              <a:rPr lang="en-US" sz="2000" dirty="0" smtClean="0"/>
              <a:t>) Enhancing tumor</a:t>
            </a:r>
          </a:p>
          <a:p>
            <a:pPr lvl="1"/>
            <a:endParaRPr lang="en-US" sz="1400" dirty="0" smtClean="0"/>
          </a:p>
          <a:p>
            <a:pPr marL="0" indent="0">
              <a:buNone/>
            </a:pPr>
            <a:r>
              <a:rPr lang="en-US" sz="2400" dirty="0" smtClean="0"/>
              <a:t>Measure metrics: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06" y="801784"/>
            <a:ext cx="3180879" cy="34256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9685" y="4571459"/>
                <a:ext cx="11007428" cy="1236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Dice</m:t>
                      </m:r>
                      <m:r>
                        <a:rPr lang="en-US" sz="2400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,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Sensativity</m:t>
                      </m:r>
                      <m:r>
                        <a:rPr lang="en-US" sz="240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,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Specificity</m:t>
                      </m:r>
                      <m:r>
                        <a:rPr lang="en-US" sz="240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40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85" y="4571459"/>
                <a:ext cx="11007428" cy="1236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3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05" y="-23999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GMM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839" y="958419"/>
            <a:ext cx="10558669" cy="52112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Prior assumption to examine </a:t>
            </a:r>
            <a:r>
              <a:rPr lang="mr-IN" sz="2400" dirty="0" smtClean="0"/>
              <a:t>–</a:t>
            </a:r>
            <a:r>
              <a:rPr lang="en-US" sz="2400" dirty="0" smtClean="0"/>
              <a:t> the </a:t>
            </a:r>
            <a:r>
              <a:rPr lang="en-US" sz="2400" dirty="0" err="1" smtClean="0"/>
              <a:t>separability</a:t>
            </a:r>
            <a:r>
              <a:rPr lang="en-US" sz="2400" b="1" dirty="0" smtClean="0"/>
              <a:t> </a:t>
            </a:r>
            <a:r>
              <a:rPr lang="en-US" sz="2400" dirty="0" smtClean="0"/>
              <a:t>of the data into two classes: background and tumor.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53" y="1851058"/>
            <a:ext cx="4907721" cy="368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905" y="1851058"/>
            <a:ext cx="4960725" cy="372054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8" name="Rectangle 7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287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05" y="-300042"/>
            <a:ext cx="10515600" cy="1325563"/>
          </a:xfrm>
        </p:spPr>
        <p:txBody>
          <a:bodyPr/>
          <a:lstStyle/>
          <a:p>
            <a:r>
              <a:rPr lang="en-US" sz="4000" dirty="0" smtClean="0"/>
              <a:t>GMM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41" y="716579"/>
            <a:ext cx="10558669" cy="52112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Training multimodal GMM model</a:t>
            </a:r>
          </a:p>
          <a:p>
            <a:pPr lvl="1"/>
            <a:r>
              <a:rPr lang="en-US" sz="2000" dirty="0" smtClean="0"/>
              <a:t>Experiencing different modalities (best results for T2 and FLAIR)</a:t>
            </a:r>
            <a:endParaRPr lang="en-US" sz="2000" dirty="0"/>
          </a:p>
          <a:p>
            <a:pPr lvl="1"/>
            <a:r>
              <a:rPr lang="en-US" sz="2000" dirty="0"/>
              <a:t>Adding regularization value. </a:t>
            </a:r>
            <a:r>
              <a:rPr lang="en-US" sz="2000" dirty="0" smtClean="0"/>
              <a:t>Tuning hyper-parameters (number of iterations, regularization)</a:t>
            </a:r>
          </a:p>
          <a:p>
            <a:pPr lvl="1"/>
            <a:r>
              <a:rPr lang="en-US" sz="2000" dirty="0" smtClean="0"/>
              <a:t>D dimensions Gaussian distribution:</a:t>
            </a:r>
          </a:p>
          <a:p>
            <a:pPr lvl="1"/>
            <a:endParaRPr lang="en-US" sz="2000" dirty="0"/>
          </a:p>
          <a:p>
            <a:pPr lvl="1"/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637706" y="2527121"/>
            <a:ext cx="10761877" cy="3911729"/>
            <a:chOff x="1520686" y="2382561"/>
            <a:chExt cx="11688418" cy="424850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0870" t="6512" r="18323" b="10507"/>
            <a:stretch/>
          </p:blipFill>
          <p:spPr>
            <a:xfrm>
              <a:off x="1520686" y="2724768"/>
              <a:ext cx="3723861" cy="36325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28398" t="10459" r="27361" b="26570"/>
            <a:stretch/>
          </p:blipFill>
          <p:spPr>
            <a:xfrm>
              <a:off x="5857461" y="2751894"/>
              <a:ext cx="3448878" cy="36325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650771" y="2382561"/>
              <a:ext cx="3593776" cy="401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Segmentation map of the model</a:t>
              </a:r>
              <a:endParaRPr lang="en-US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75244" y="2382561"/>
              <a:ext cx="4061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Prediction Vs. ground true, dice: 0.307</a:t>
              </a:r>
              <a:endParaRPr lang="en-US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47312" y="5738142"/>
              <a:ext cx="4061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Prediction </a:t>
              </a:r>
            </a:p>
            <a:p>
              <a:r>
                <a:rPr lang="en-US" dirty="0" smtClean="0">
                  <a:solidFill>
                    <a:srgbClr val="0432FF"/>
                  </a:solidFill>
                </a:rPr>
                <a:t>Ground true</a:t>
              </a:r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0686" y="6330222"/>
              <a:ext cx="1906305" cy="30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HG-001, slice: 80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36882" y="1719272"/>
                <a:ext cx="5052000" cy="601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𝜇</m:t>
                      </m:r>
                      <m:r>
                        <a:rPr lang="en-US" sz="1600" i="1">
                          <a:latin typeface="Cambria Math" charset="0"/>
                        </a:rPr>
                        <m:t>, </m:t>
                      </m:r>
                      <m:r>
                        <a:rPr lang="en-US" sz="1600" i="1">
                          <a:latin typeface="Cambria Math" charset="0"/>
                        </a:rPr>
                        <m:t>𝛴</m:t>
                      </m:r>
                      <m:r>
                        <a:rPr lang="en-US" sz="1600" i="1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(2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𝛴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|)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0.5 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 charset="0"/>
                        </a:rPr>
                        <m:t>exp</m:t>
                      </m:r>
                      <m:r>
                        <a:rPr lang="en-US" sz="1600" i="1" smtClean="0">
                          <a:latin typeface="Cambria Math" charset="0"/>
                        </a:rPr>
                        <m:t> </m:t>
                      </m:r>
                      <m:r>
                        <a:rPr lang="en-US" sz="1600" i="1">
                          <a:latin typeface="Cambria Math" charset="0"/>
                        </a:rPr>
                        <m:t>{−</m:t>
                      </m:r>
                      <m:f>
                        <m:f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𝛴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882" y="1719272"/>
                <a:ext cx="5052000" cy="6017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16" name="Rectangle 15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8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63" y="83180"/>
            <a:ext cx="1736837" cy="525133"/>
          </a:xfrm>
        </p:spPr>
        <p:txBody>
          <a:bodyPr>
            <a:noAutofit/>
          </a:bodyPr>
          <a:lstStyle/>
          <a:p>
            <a:r>
              <a:rPr lang="en-US" sz="4000" dirty="0" smtClean="0"/>
              <a:t>GMM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1" y="687917"/>
            <a:ext cx="10558669" cy="52112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Training different models per modality and fusion between them.</a:t>
            </a:r>
          </a:p>
          <a:p>
            <a:pPr lvl="1"/>
            <a:r>
              <a:rPr lang="en-US" sz="2000" dirty="0" smtClean="0"/>
              <a:t>Initializing </a:t>
            </a:r>
            <a:r>
              <a:rPr lang="en-US" sz="2000" dirty="0"/>
              <a:t>the </a:t>
            </a:r>
            <a:r>
              <a:rPr lang="en-US" sz="2000" dirty="0" smtClean="0"/>
              <a:t>models with mean and variance. </a:t>
            </a:r>
          </a:p>
          <a:p>
            <a:pPr lvl="1"/>
            <a:r>
              <a:rPr lang="en-US" sz="2000" dirty="0" smtClean="0"/>
              <a:t>Fusion between T2 and FLAIR tumor segmentation.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05165" y="1311457"/>
            <a:ext cx="9426415" cy="2682327"/>
            <a:chOff x="-1978256" y="2303047"/>
            <a:chExt cx="13491384" cy="38390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3052" t="10028" r="17467" b="9113"/>
            <a:stretch/>
          </p:blipFill>
          <p:spPr>
            <a:xfrm>
              <a:off x="4225195" y="3032130"/>
              <a:ext cx="2809463" cy="306393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27941" t="13087" r="26973" b="29298"/>
            <a:stretch/>
          </p:blipFill>
          <p:spPr>
            <a:xfrm>
              <a:off x="8502739" y="2968633"/>
              <a:ext cx="2796034" cy="307725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-1978256" y="2997869"/>
              <a:ext cx="2348498" cy="39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Segmentation map, T2:</a:t>
              </a:r>
              <a:endParaRPr lang="en-US" sz="12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7666" y="2519456"/>
              <a:ext cx="3455481" cy="440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Segmentation map, FLAIR: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84184" y="2303047"/>
              <a:ext cx="3128944" cy="748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Prediction Vs. ground true, dice: 0.496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30502" y="4256324"/>
              <a:ext cx="664136" cy="3964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/>
                <a:t>AND</a:t>
              </a:r>
              <a:endParaRPr lang="en-US" sz="12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1372905" y="5746670"/>
              <a:ext cx="190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HG-001, slice: 80</a:t>
              </a:r>
              <a:endParaRPr lang="en-US" sz="1200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199988" y="4652773"/>
              <a:ext cx="4545520" cy="1489306"/>
            </a:xfrm>
            <a:custGeom>
              <a:avLst/>
              <a:gdLst>
                <a:gd name="connsiteX0" fmla="*/ 0 w 4267200"/>
                <a:gd name="connsiteY0" fmla="*/ 143435 h 1398494"/>
                <a:gd name="connsiteX1" fmla="*/ 717177 w 4267200"/>
                <a:gd name="connsiteY1" fmla="*/ 143435 h 1398494"/>
                <a:gd name="connsiteX2" fmla="*/ 717177 w 4267200"/>
                <a:gd name="connsiteY2" fmla="*/ 1398494 h 1398494"/>
                <a:gd name="connsiteX3" fmla="*/ 4267200 w 4267200"/>
                <a:gd name="connsiteY3" fmla="*/ 1398494 h 1398494"/>
                <a:gd name="connsiteX4" fmla="*/ 4267200 w 4267200"/>
                <a:gd name="connsiteY4" fmla="*/ 0 h 139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398494">
                  <a:moveTo>
                    <a:pt x="0" y="143435"/>
                  </a:moveTo>
                  <a:lnTo>
                    <a:pt x="717177" y="143435"/>
                  </a:lnTo>
                  <a:lnTo>
                    <a:pt x="717177" y="1398494"/>
                  </a:lnTo>
                  <a:lnTo>
                    <a:pt x="4267200" y="1398494"/>
                  </a:lnTo>
                  <a:lnTo>
                    <a:pt x="42672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034658" y="4410211"/>
              <a:ext cx="39584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120577" y="4400822"/>
              <a:ext cx="39584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5"/>
            <a:srcRect l="10784" t="5530" r="19089" b="9841"/>
            <a:stretch/>
          </p:blipFill>
          <p:spPr>
            <a:xfrm>
              <a:off x="320563" y="3006760"/>
              <a:ext cx="2752569" cy="308930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117377" y="3884678"/>
            <a:ext cx="8980736" cy="2522769"/>
            <a:chOff x="2817335" y="4184720"/>
            <a:chExt cx="8980736" cy="2522769"/>
          </a:xfrm>
        </p:grpSpPr>
        <p:grpSp>
          <p:nvGrpSpPr>
            <p:cNvPr id="18" name="Group 17"/>
            <p:cNvGrpSpPr/>
            <p:nvPr/>
          </p:nvGrpSpPr>
          <p:grpSpPr>
            <a:xfrm>
              <a:off x="2817335" y="4184720"/>
              <a:ext cx="8980736" cy="2496651"/>
              <a:chOff x="-1389824" y="2620687"/>
              <a:chExt cx="12853514" cy="357328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8334746" y="2620687"/>
                <a:ext cx="3128944" cy="484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smtClean="0"/>
                  <a:t>Dice: 0.209</a:t>
                </a:r>
                <a:endParaRPr lang="en-US" sz="1600" i="1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430503" y="4256324"/>
                <a:ext cx="664136" cy="3964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AND</a:t>
                </a:r>
                <a:endParaRPr lang="en-US" sz="1400" dirty="0" smtClean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1389824" y="5797524"/>
                <a:ext cx="1906305" cy="39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HG-002, slice: 90</a:t>
                </a:r>
                <a:endParaRPr lang="en-US" sz="1200" dirty="0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3199989" y="4652773"/>
                <a:ext cx="4543980" cy="1489306"/>
              </a:xfrm>
              <a:custGeom>
                <a:avLst/>
                <a:gdLst>
                  <a:gd name="connsiteX0" fmla="*/ 0 w 4267200"/>
                  <a:gd name="connsiteY0" fmla="*/ 143435 h 1398494"/>
                  <a:gd name="connsiteX1" fmla="*/ 717177 w 4267200"/>
                  <a:gd name="connsiteY1" fmla="*/ 143435 h 1398494"/>
                  <a:gd name="connsiteX2" fmla="*/ 717177 w 4267200"/>
                  <a:gd name="connsiteY2" fmla="*/ 1398494 h 1398494"/>
                  <a:gd name="connsiteX3" fmla="*/ 4267200 w 4267200"/>
                  <a:gd name="connsiteY3" fmla="*/ 1398494 h 1398494"/>
                  <a:gd name="connsiteX4" fmla="*/ 4267200 w 4267200"/>
                  <a:gd name="connsiteY4" fmla="*/ 0 h 1398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7200" h="1398494">
                    <a:moveTo>
                      <a:pt x="0" y="143435"/>
                    </a:moveTo>
                    <a:lnTo>
                      <a:pt x="717177" y="143435"/>
                    </a:lnTo>
                    <a:lnTo>
                      <a:pt x="717177" y="1398494"/>
                    </a:lnTo>
                    <a:lnTo>
                      <a:pt x="4267200" y="1398494"/>
                    </a:lnTo>
                    <a:lnTo>
                      <a:pt x="42672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7034658" y="4410211"/>
                <a:ext cx="395845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8120577" y="4400822"/>
                <a:ext cx="395845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13815" t="8098" r="19518" b="10813"/>
            <a:stretch/>
          </p:blipFill>
          <p:spPr>
            <a:xfrm>
              <a:off x="6739467" y="4374194"/>
              <a:ext cx="1916215" cy="21432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6016" y="4393708"/>
              <a:ext cx="1882557" cy="22514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8"/>
            <a:srcRect l="29894" t="13707" r="29995" b="29372"/>
            <a:stretch/>
          </p:blipFill>
          <p:spPr>
            <a:xfrm>
              <a:off x="9756941" y="4472194"/>
              <a:ext cx="1831219" cy="223529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35" name="Rectangle 34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250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172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latin typeface="+mj-lt"/>
                <a:ea typeface="+mj-ea"/>
                <a:cs typeface="+mj-cs"/>
              </a:rPr>
              <a:t>Otsu’s</a:t>
            </a:r>
            <a:r>
              <a:rPr lang="en-US" sz="4000" dirty="0">
                <a:latin typeface="+mj-lt"/>
                <a:ea typeface="+mj-ea"/>
                <a:cs typeface="+mj-cs"/>
              </a:rPr>
              <a:t> Method - introduction </a:t>
            </a:r>
            <a:endParaRPr lang="he-IL" sz="4000" dirty="0"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18565" y="1058537"/>
                <a:ext cx="10849970" cy="52270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Clustering method, based </a:t>
                </a:r>
                <a:r>
                  <a:rPr lang="en-US" sz="2400" dirty="0"/>
                  <a:t>on finding the thresholds that minimize the intra-class variance of the image histogram.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r>
                  <a:rPr lang="en-US" sz="2400" dirty="0"/>
                  <a:t>Weighted intra </a:t>
                </a:r>
                <a:r>
                  <a:rPr lang="en-US" sz="2400" dirty="0"/>
                  <a:t>class variance 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𝜎</m:t>
                    </m:r>
                    <m:r>
                      <a:rPr lang="en-US" sz="240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>
                            <a:latin typeface="Cambria Math" charset="0"/>
                          </a:rPr>
                          <m:t>𝑖</m:t>
                        </m:r>
                        <m:r>
                          <a:rPr lang="en-US" sz="2400">
                            <a:latin typeface="Cambria Math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40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/>
                        </m:ctrlPr>
                      </m:sSubPr>
                      <m:e>
                        <m:r>
                          <a:rPr lang="en-US" sz="2400"/>
                          <m:t>𝜔</m:t>
                        </m:r>
                      </m:e>
                      <m:sub>
                        <m:r>
                          <a:rPr lang="en-US" sz="2400"/>
                          <m:t>𝑖</m:t>
                        </m:r>
                      </m:sub>
                    </m:sSub>
                    <m:r>
                      <a:rPr lang="en-US" sz="2400"/>
                      <m:t>=</m:t>
                    </m:r>
                    <m:nary>
                      <m:naryPr>
                        <m:chr m:val="∑"/>
                        <m:ctrlPr>
                          <a:rPr lang="en-US" sz="2400"/>
                        </m:ctrlPr>
                      </m:naryPr>
                      <m:sub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𝑗</m:t>
                            </m:r>
                            <m:r>
                              <a:rPr lang="en-US" sz="2400"/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400"/>
                              <m:t>𝑡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400"/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/>
                            </m:ctrlPr>
                          </m:sSubPr>
                          <m:e>
                            <m:r>
                              <a:rPr lang="en-US" sz="2400"/>
                              <m:t>𝑡</m:t>
                            </m:r>
                          </m:e>
                          <m:sub>
                            <m:r>
                              <a:rPr lang="en-US" sz="2400"/>
                              <m:t>𝑖</m:t>
                            </m:r>
                            <m:r>
                              <a:rPr lang="en-US" sz="2400"/>
                              <m:t>+1</m:t>
                            </m:r>
                          </m:sub>
                        </m:sSub>
                        <m:r>
                          <a:rPr lang="en-US" sz="2400"/>
                          <m:t>−1</m:t>
                        </m:r>
                      </m:sup>
                      <m:e>
                        <m:r>
                          <a:rPr lang="en-US" sz="2400"/>
                          <m:t>𝑃</m:t>
                        </m:r>
                        <m:r>
                          <a:rPr lang="en-US" sz="2400"/>
                          <m:t>(</m:t>
                        </m:r>
                        <m:r>
                          <a:rPr lang="en-US" sz="2400"/>
                          <m:t>𝑗</m:t>
                        </m:r>
                        <m:r>
                          <a:rPr lang="en-US" sz="2400"/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 ;    </a:t>
                </a:r>
                <a14:m>
                  <m:oMath xmlns:m="http://schemas.openxmlformats.org/officeDocument/2006/math">
                    <m:r>
                      <a:rPr lang="en-US" sz="2000"/>
                      <m:t>𝑖</m:t>
                    </m:r>
                    <m:r>
                      <a:rPr lang="en-US" sz="2000"/>
                      <m:t>𝜖</m:t>
                    </m:r>
                    <m:d>
                      <m:dPr>
                        <m:begChr m:val="["/>
                        <m:endChr m:val="]"/>
                        <m:ctrlPr>
                          <a:rPr lang="en-US" sz="200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/>
                          <m:t>0, </m:t>
                        </m:r>
                        <m:r>
                          <a:rPr lang="en-US" sz="2000"/>
                          <m:t>𝑁𝑢𝑚𝑏𝑒𝑟</m:t>
                        </m:r>
                        <m:r>
                          <a:rPr lang="en-US" sz="2000"/>
                          <m:t> </m:t>
                        </m:r>
                        <m:r>
                          <a:rPr lang="en-US" sz="2000"/>
                          <m:t>𝑜𝑓</m:t>
                        </m:r>
                        <m:r>
                          <a:rPr lang="en-US" sz="2000"/>
                          <m:t> </m:t>
                        </m:r>
                        <m:r>
                          <a:rPr lang="en-US" sz="2000"/>
                          <m:t>𝑐𝑙𝑎𝑠𝑠𝑒𝑠</m:t>
                        </m:r>
                        <m:r>
                          <a:rPr lang="en-US" sz="2000"/>
                          <m:t>−1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/>
                          </m:ctrlPr>
                        </m:sSubPr>
                        <m:e>
                          <m:r>
                            <a:rPr lang="he-IL" sz="2400"/>
                            <m:t>𝜇</m:t>
                          </m:r>
                        </m:e>
                        <m:sub>
                          <m:r>
                            <a:rPr lang="en-US" sz="2400"/>
                            <m:t>𝑖</m:t>
                          </m:r>
                        </m:sub>
                      </m:sSub>
                      <m:r>
                        <a:rPr lang="en-US" sz="2400"/>
                        <m:t>=</m:t>
                      </m:r>
                      <m:f>
                        <m:f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𝑗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)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16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algn="l" rtl="0"/>
                <a:endParaRPr lang="he-IL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65" y="1058537"/>
                <a:ext cx="10849970" cy="5227008"/>
              </a:xfrm>
              <a:prstGeom prst="rect">
                <a:avLst/>
              </a:prstGeom>
              <a:blipFill rotWithShape="0">
                <a:blip r:embed="rId3"/>
                <a:stretch>
                  <a:fillRect l="-843" t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20563" y="83180"/>
            <a:ext cx="1736837" cy="5251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1861489"/>
            <a:ext cx="4749800" cy="361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086100" y="3857132"/>
                <a:ext cx="3919919" cy="1163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)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>
                                  <a:latin typeface="Cambria Math" charset="0"/>
                                </a:rPr>
                                <m:t>)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3857132"/>
                <a:ext cx="3919919" cy="11632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0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437526" y="20076"/>
            <a:ext cx="5981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Otsu’s Method –T2 results  </a:t>
            </a:r>
            <a:endParaRPr lang="he-IL" sz="3600" dirty="0"/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624" y="1567735"/>
            <a:ext cx="4756501" cy="3567175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4713" y="1459764"/>
            <a:ext cx="5738651" cy="4267694"/>
          </a:xfrm>
          <a:prstGeom prst="rect">
            <a:avLst/>
          </a:prstGeom>
        </p:spPr>
      </p:pic>
      <p:pic>
        <p:nvPicPr>
          <p:cNvPr id="18" name="תמונה 17"/>
          <p:cNvPicPr>
            <a:picLocks noChangeAspect="1"/>
          </p:cNvPicPr>
          <p:nvPr/>
        </p:nvPicPr>
        <p:blipFill rotWithShape="1">
          <a:blip r:embed="rId4"/>
          <a:srcRect l="33693" t="1072" r="32159" b="14956"/>
          <a:stretch/>
        </p:blipFill>
        <p:spPr>
          <a:xfrm>
            <a:off x="3471863" y="1505483"/>
            <a:ext cx="3820761" cy="3583708"/>
          </a:xfrm>
          <a:prstGeom prst="rect">
            <a:avLst/>
          </a:prstGeom>
        </p:spPr>
      </p:pic>
      <p:cxnSp>
        <p:nvCxnSpPr>
          <p:cNvPr id="19" name="Straight Connector 27"/>
          <p:cNvCxnSpPr/>
          <p:nvPr/>
        </p:nvCxnSpPr>
        <p:spPr>
          <a:xfrm flipV="1">
            <a:off x="3358406" y="2931218"/>
            <a:ext cx="469946" cy="11083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0" y="643548"/>
            <a:ext cx="12192000" cy="6214452"/>
            <a:chOff x="0" y="643547"/>
            <a:chExt cx="12192000" cy="6214452"/>
          </a:xfrm>
        </p:grpSpPr>
        <p:sp>
          <p:nvSpPr>
            <p:cNvPr id="9" name="Rectangle 8"/>
            <p:cNvSpPr/>
            <p:nvPr/>
          </p:nvSpPr>
          <p:spPr>
            <a:xfrm>
              <a:off x="0" y="6543674"/>
              <a:ext cx="12192000" cy="314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38849"/>
              <a:ext cx="12192000" cy="88037"/>
            </a:xfrm>
            <a:prstGeom prst="rect">
              <a:avLst/>
            </a:prstGeom>
            <a:solidFill>
              <a:srgbClr val="64D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3547"/>
              <a:ext cx="554355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2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1703</TotalTime>
  <Words>741</Words>
  <Application>Microsoft Macintosh PowerPoint</Application>
  <PresentationFormat>Widescreen</PresentationFormat>
  <Paragraphs>269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Cambria Math</vt:lpstr>
      <vt:lpstr>Mangal</vt:lpstr>
      <vt:lpstr>Times New Roman</vt:lpstr>
      <vt:lpstr>Arial</vt:lpstr>
      <vt:lpstr>Office Theme</vt:lpstr>
      <vt:lpstr>Brain tumor segmentation</vt:lpstr>
      <vt:lpstr>Introduction:</vt:lpstr>
      <vt:lpstr>Introduction:</vt:lpstr>
      <vt:lpstr>Introduction:</vt:lpstr>
      <vt:lpstr>GMM</vt:lpstr>
      <vt:lpstr>GMM</vt:lpstr>
      <vt:lpstr>GMM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</cp:revision>
  <dcterms:created xsi:type="dcterms:W3CDTF">2018-01-06T08:31:18Z</dcterms:created>
  <dcterms:modified xsi:type="dcterms:W3CDTF">2018-01-13T17:11:38Z</dcterms:modified>
</cp:coreProperties>
</file>